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6" r:id="rId3"/>
    <p:sldId id="267" r:id="rId4"/>
    <p:sldId id="265" r:id="rId5"/>
    <p:sldId id="258" r:id="rId6"/>
    <p:sldId id="259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2C2B"/>
    <a:srgbClr val="E62F2A"/>
    <a:srgbClr val="BF0A1E"/>
    <a:srgbClr val="BF0680"/>
    <a:srgbClr val="DC012A"/>
    <a:srgbClr val="C0091F"/>
    <a:srgbClr val="F01A2C"/>
    <a:srgbClr val="EF1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9838" autoAdjust="0"/>
  </p:normalViewPr>
  <p:slideViewPr>
    <p:cSldViewPr snapToGrid="0" snapToObjects="1">
      <p:cViewPr>
        <p:scale>
          <a:sx n="100" d="100"/>
          <a:sy n="100" d="100"/>
        </p:scale>
        <p:origin x="-1184" y="-80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724E9-B2F6-C742-96F8-ED04F9B7A42B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E7DB1-FBC5-C14B-8689-E9A05A48A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78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7991-6962-8D4C-8981-D13B57A6A8A5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37DA1-A076-2D49-8CBF-1DC9DF92E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51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37DA1-A076-2D49-8CBF-1DC9DF92E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130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68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939-B3F3-5548-9309-9C471D081567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7216" y="6512391"/>
            <a:ext cx="2133600" cy="365125"/>
          </a:xfrm>
        </p:spPr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2700"/>
            <a:ext cx="9283700" cy="14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46FD-95E9-6E48-9251-5A9CE50C794F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F8CA-CC70-6149-9021-89361374291A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7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914D-D462-4544-9B11-CF865E78D1CF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71ED-48B4-6F4E-8C6A-4C8D3C10E6F8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4919" y="312738"/>
            <a:ext cx="2216761" cy="77003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442200" y="1094721"/>
            <a:ext cx="7234168" cy="56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cs typeface="Arial"/>
              </a:rPr>
              <a:t>Search-based SE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1200" b="1" baseline="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without search,</a:t>
            </a:r>
            <a:r>
              <a:rPr lang="en-US" sz="1200" b="1" i="1" baseline="0" dirty="0" smtClean="0">
                <a:solidFill>
                  <a:srgbClr val="E62F2A"/>
                </a:solidFill>
                <a:latin typeface="Arial"/>
                <a:cs typeface="Arial"/>
              </a:rPr>
              <a:t> </a:t>
            </a: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you</a:t>
            </a:r>
            <a:b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</a:b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 won’t find a thing</a:t>
            </a:r>
            <a:r>
              <a:rPr lang="en-US" sz="1400" b="1" i="1" dirty="0" smtClean="0">
                <a:solidFill>
                  <a:srgbClr val="E62F2A"/>
                </a:solidFill>
                <a:latin typeface="Arial"/>
                <a:cs typeface="Arial"/>
              </a:rPr>
              <a:t>.</a:t>
            </a:r>
            <a:endParaRPr lang="en-US" sz="1400" b="1" i="1" dirty="0">
              <a:solidFill>
                <a:srgbClr val="E62F2A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63500" y="69453"/>
            <a:ext cx="9328152" cy="213520"/>
          </a:xfrm>
          <a:prstGeom prst="rect">
            <a:avLst/>
          </a:prstGeom>
          <a:gradFill flip="none" rotWithShape="1">
            <a:gsLst>
              <a:gs pos="51000">
                <a:srgbClr val="BF0A1E"/>
              </a:gs>
              <a:gs pos="99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050" i="1" dirty="0" smtClean="0">
                <a:solidFill>
                  <a:schemeClr val="bg1"/>
                </a:solidFill>
                <a:latin typeface="Arial"/>
                <a:cs typeface="Arial"/>
              </a:rPr>
              <a:t>      “Because engineering is optimization and optimization is search.”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169883" y="2183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-429750" y="1662056"/>
            <a:ext cx="9992850" cy="44190"/>
          </a:xfrm>
          <a:prstGeom prst="line">
            <a:avLst/>
          </a:prstGeom>
          <a:ln w="3175" cmpd="sng">
            <a:solidFill>
              <a:srgbClr val="B02C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BEA9-D66F-354B-BF0A-9F5E2E748748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5F7DB-F146-E84B-A59C-15A837AD09F4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64-A001-DB4F-99E7-0A6AADD41805}" type="datetime1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02B-70B8-A149-A46B-738253B4CC77}" type="datetime1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6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34D73-4A92-DC41-9650-CBFE4A6BC3DD}" type="datetime1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4074-594A-8E45-901E-C6C8740E43F1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88CC-A223-B443-BEBB-6E1874CB5759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06246"/>
            <a:ext cx="8229600" cy="457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D873-E44C-AB42-A9A5-86D1CA72A566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02C2B"/>
                </a:solidFill>
              </a:defRPr>
            </a:lvl1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31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B02C2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74700" y="6334590"/>
            <a:ext cx="7772400" cy="1470025"/>
          </a:xfrm>
        </p:spPr>
        <p:txBody>
          <a:bodyPr/>
          <a:lstStyle/>
          <a:p>
            <a:r>
              <a:rPr lang="en-US" sz="2000" dirty="0" err="1"/>
              <a:t>t</a:t>
            </a:r>
            <a:r>
              <a:rPr lang="en-US" sz="2000" dirty="0" err="1" smtClean="0"/>
              <a:t>im.menzies@gmail.com</a:t>
            </a:r>
            <a:endParaRPr lang="en-US" sz="2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76300" y="4152899"/>
            <a:ext cx="7581900" cy="21435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Joseph Krall, </a:t>
            </a:r>
            <a:r>
              <a:rPr lang="en-US" sz="2400" dirty="0" err="1" smtClean="0"/>
              <a:t>LoadIQ</a:t>
            </a:r>
            <a:r>
              <a:rPr lang="en-US" sz="2400" dirty="0"/>
              <a:t>, </a:t>
            </a:r>
            <a:r>
              <a:rPr lang="en-US" sz="2400" dirty="0" smtClean="0"/>
              <a:t>Nevada</a:t>
            </a:r>
            <a:br>
              <a:rPr lang="en-US" sz="2400" dirty="0" smtClean="0"/>
            </a:br>
            <a:r>
              <a:rPr lang="en-US" sz="2400" dirty="0" smtClean="0"/>
              <a:t>Tim Menzies, CS, NC State</a:t>
            </a:r>
            <a:endParaRPr lang="en-US" sz="1600" dirty="0" smtClean="0">
              <a:solidFill>
                <a:srgbClr val="B02C2B"/>
              </a:solidFill>
            </a:endParaRPr>
          </a:p>
          <a:p>
            <a:r>
              <a:rPr lang="en-US" sz="2400" dirty="0" smtClean="0"/>
              <a:t> Misty Davies, NASA AMES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FSE’15, Sept 2015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1</a:t>
            </a:fld>
            <a:endParaRPr lang="en-US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838200" y="1622425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GALE: Geometric active learning for Search-Based software </a:t>
            </a:r>
            <a:r>
              <a:rPr lang="en-US" sz="3200" dirty="0" smtClean="0"/>
              <a:t>Engineering</a:t>
            </a:r>
          </a:p>
          <a:p>
            <a:r>
              <a:rPr lang="en-US" sz="3200" dirty="0" smtClean="0"/>
              <a:t>(a “Journal First” paper)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87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Optimization in 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3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811529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13" y="1549400"/>
            <a:ext cx="7772400" cy="2590800"/>
          </a:xfrm>
        </p:spPr>
        <p:txBody>
          <a:bodyPr/>
          <a:lstStyle/>
          <a:p>
            <a:r>
              <a:rPr lang="en-US" sz="3200" cap="none" dirty="0" smtClean="0"/>
              <a:t>Q: What comes next, after “big data”?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A: “Big model”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After </a:t>
            </a:r>
            <a:r>
              <a:rPr lang="en-US" sz="3200" u="sng" cap="none" dirty="0" smtClean="0"/>
              <a:t>collecting</a:t>
            </a:r>
            <a:r>
              <a:rPr lang="en-US" sz="3200" cap="none" dirty="0" smtClean="0"/>
              <a:t> all that data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</a:t>
            </a:r>
            <a:r>
              <a:rPr lang="en-US" sz="3200" cap="none" dirty="0" err="1" smtClean="0"/>
              <a:t>Ae</a:t>
            </a:r>
            <a:r>
              <a:rPr lang="en-US" sz="3200" cap="none" dirty="0" smtClean="0"/>
              <a:t> are going to </a:t>
            </a:r>
            <a:r>
              <a:rPr lang="en-US" sz="3200" u="sng" cap="none" dirty="0" smtClean="0"/>
              <a:t>aggregate</a:t>
            </a:r>
            <a:r>
              <a:rPr lang="en-US" sz="3200" cap="none" dirty="0" smtClean="0"/>
              <a:t> it.</a:t>
            </a:r>
            <a:endParaRPr lang="en-US" sz="3200" cap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343301"/>
            <a:ext cx="4038600" cy="29294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Karplus</a:t>
            </a:r>
            <a:r>
              <a:rPr lang="en-US" dirty="0" smtClean="0"/>
              <a:t> and Levitt </a:t>
            </a:r>
          </a:p>
          <a:p>
            <a:pPr lvl="1"/>
            <a:r>
              <a:rPr lang="en-US" dirty="0" smtClean="0"/>
              <a:t>2013 Nobel prize in chemistry</a:t>
            </a:r>
          </a:p>
          <a:p>
            <a:pPr lvl="1"/>
            <a:r>
              <a:rPr lang="en-US" dirty="0" smtClean="0"/>
              <a:t>development of multi-scale models for complex chemical systems</a:t>
            </a:r>
          </a:p>
          <a:p>
            <a:pPr lvl="1"/>
            <a:r>
              <a:rPr lang="en-US" dirty="0" smtClean="0"/>
              <a:t>Explored complex chemical reactions (e.g. split-second changes of photosynthesis).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09480"/>
            <a:ext cx="4038600" cy="49998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Models are now a central tool in scientific research.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in physics, biology and other fields of science </a:t>
            </a:r>
          </a:p>
          <a:p>
            <a:pPr lvl="1"/>
            <a:r>
              <a:rPr lang="en-US" dirty="0" smtClean="0"/>
              <a:t>complex simulations using supercomputers.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 genomic map required analyzing 80 trillion bytes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E.g.. Other computational modeling projects</a:t>
            </a:r>
          </a:p>
          <a:p>
            <a:pPr lvl="1"/>
            <a:r>
              <a:rPr lang="en-US" dirty="0" smtClean="0"/>
              <a:t> the rise and fall of native cultures, </a:t>
            </a:r>
          </a:p>
          <a:p>
            <a:pPr lvl="1"/>
            <a:r>
              <a:rPr lang="en-US" dirty="0" err="1" smtClean="0"/>
              <a:t>subnuclear</a:t>
            </a:r>
            <a:r>
              <a:rPr lang="en-US" dirty="0" smtClean="0"/>
              <a:t> particles </a:t>
            </a:r>
          </a:p>
          <a:p>
            <a:pPr lvl="1"/>
            <a:r>
              <a:rPr lang="en-US" dirty="0" smtClean="0"/>
              <a:t>the Big Bang.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odels: everywhere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52780"/>
            <a:ext cx="4017031" cy="2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6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Models: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5125516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If you call an ambulance in London or New York, </a:t>
            </a:r>
          </a:p>
          <a:p>
            <a:pPr lvl="1"/>
            <a:r>
              <a:rPr lang="en-US" sz="1600" dirty="0" smtClean="0"/>
              <a:t>those ambulances are controlled by emergency response models.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cross the border Arizona to Mexico, </a:t>
            </a:r>
          </a:p>
          <a:p>
            <a:pPr lvl="1"/>
            <a:r>
              <a:rPr lang="en-US" sz="1600" dirty="0" smtClean="0"/>
              <a:t>A  models determines if you are  taken away for extra security measures.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default on your car loans,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 model determines when (or if)   someone to repossess your car.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f the stock market crashes,</a:t>
            </a:r>
          </a:p>
          <a:p>
            <a:pPr lvl="1"/>
            <a:r>
              <a:rPr lang="en-US" sz="1600" dirty="0" smtClean="0"/>
              <a:t> it might be that some model caused the crash.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9" y="2056253"/>
            <a:ext cx="3883397" cy="37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tradition of software, simulation, and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9734" cy="49317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Not one “best” solutions</a:t>
            </a:r>
          </a:p>
          <a:p>
            <a:pPr lvl="1"/>
            <a:r>
              <a:rPr lang="en-US" dirty="0" smtClean="0"/>
              <a:t>Its all trade-offs</a:t>
            </a:r>
          </a:p>
          <a:p>
            <a:pPr lvl="1"/>
            <a:r>
              <a:rPr lang="en-US" dirty="0" smtClean="0"/>
              <a:t>Satisficing = satisfy + sacrifice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Problems have to be </a:t>
            </a:r>
            <a:br>
              <a:rPr lang="en-US" dirty="0" smtClean="0"/>
            </a:br>
            <a:r>
              <a:rPr lang="en-US" dirty="0" smtClean="0"/>
              <a:t>explored via computer</a:t>
            </a:r>
            <a:br>
              <a:rPr lang="en-US" dirty="0" smtClean="0"/>
            </a:br>
            <a:r>
              <a:rPr lang="en-US" dirty="0" smtClean="0"/>
              <a:t>simulations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Try it out and see</a:t>
            </a:r>
          </a:p>
          <a:p>
            <a:pPr lvl="1"/>
            <a:r>
              <a:rPr lang="en-US" dirty="0" smtClean="0"/>
              <a:t>And approach pioneered</a:t>
            </a:r>
            <a:br>
              <a:rPr lang="en-US" dirty="0" smtClean="0"/>
            </a:br>
            <a:r>
              <a:rPr lang="en-US" dirty="0" smtClean="0"/>
              <a:t> by John </a:t>
            </a:r>
            <a:r>
              <a:rPr lang="de-DE" dirty="0" smtClean="0"/>
              <a:t>Von Neumann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in the 1950s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3061862"/>
            <a:ext cx="4483186" cy="28767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and</a:t>
            </a:r>
            <a:br>
              <a:rPr lang="en-US" sz="4000" dirty="0" smtClean="0"/>
            </a:br>
            <a:r>
              <a:rPr lang="en-US" sz="4000" dirty="0" smtClean="0"/>
              <a:t>evolutionary algorithms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197</Words>
  <Application>Microsoft Macintosh PowerPoint</Application>
  <PresentationFormat>On-screen Show (4:3)</PresentationFormat>
  <Paragraphs>94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tim.menzies@gmail.com</vt:lpstr>
      <vt:lpstr>PowerPoint Presentation</vt:lpstr>
      <vt:lpstr>Roadmap</vt:lpstr>
      <vt:lpstr>Q: What comes next, after “big data”?  A: “Big model”       • After collecting all that data       • Ae are going to aggregate it.</vt:lpstr>
      <vt:lpstr>Models: everywhere</vt:lpstr>
      <vt:lpstr>Models: everywhere</vt:lpstr>
      <vt:lpstr>Long tradition of software, simulation, and optimization</vt:lpstr>
      <vt:lpstr>Search-based SE</vt:lpstr>
      <vt:lpstr>Optimization and evolutionary algorithms</vt:lpstr>
      <vt:lpstr>Applications of Optimization in SE</vt:lpstr>
    </vt:vector>
  </TitlesOfParts>
  <Company>NcState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51</cp:revision>
  <dcterms:created xsi:type="dcterms:W3CDTF">2015-04-10T20:40:58Z</dcterms:created>
  <dcterms:modified xsi:type="dcterms:W3CDTF">2015-08-29T21:33:48Z</dcterms:modified>
</cp:coreProperties>
</file>